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1"/>
  </p:notesMasterIdLst>
  <p:sldIdLst>
    <p:sldId id="256" r:id="rId2"/>
    <p:sldId id="289" r:id="rId3"/>
    <p:sldId id="273" r:id="rId4"/>
    <p:sldId id="274" r:id="rId5"/>
    <p:sldId id="284" r:id="rId6"/>
    <p:sldId id="278" r:id="rId7"/>
    <p:sldId id="279" r:id="rId8"/>
    <p:sldId id="282" r:id="rId9"/>
    <p:sldId id="275" r:id="rId10"/>
    <p:sldId id="280" r:id="rId11"/>
    <p:sldId id="283" r:id="rId12"/>
    <p:sldId id="276" r:id="rId13"/>
    <p:sldId id="285" r:id="rId14"/>
    <p:sldId id="277" r:id="rId15"/>
    <p:sldId id="286" r:id="rId16"/>
    <p:sldId id="287" r:id="rId17"/>
    <p:sldId id="290" r:id="rId18"/>
    <p:sldId id="288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83632" autoAdjust="0"/>
  </p:normalViewPr>
  <p:slideViewPr>
    <p:cSldViewPr snapToGrid="0">
      <p:cViewPr varScale="1">
        <p:scale>
          <a:sx n="86" d="100"/>
          <a:sy n="86" d="100"/>
        </p:scale>
        <p:origin x="552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AC749-4FB1-4504-8A01-4799D4DFEFF9}" type="datetimeFigureOut">
              <a:rPr lang="zh-CN" altLang="en-US" smtClean="0"/>
              <a:t>2023/8/31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8296D-1E8C-4FA1-8ED8-C999B297FE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01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1900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047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73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666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971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84844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943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298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592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294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392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248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819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4966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1614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706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660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18296D-1E8C-4FA1-8ED8-C999B297FEA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892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5228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3200" baseline="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dirty="0"/>
              <a:t>单击以编辑母版副标题样式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61872" y="758952"/>
            <a:ext cx="9418320" cy="115620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目录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2042160"/>
            <a:ext cx="9418320" cy="4450080"/>
          </a:xfrm>
          <a:prstGeom prst="rect">
            <a:avLst/>
          </a:prstGeom>
        </p:spPr>
        <p:txBody>
          <a:bodyPr anchor="t">
            <a:normAutofit/>
          </a:bodyPr>
          <a:lstStyle>
            <a:lvl1pPr marL="625475" indent="-447675">
              <a:buFont typeface="Wingdings" panose="05000000000000000000" pitchFamily="2" charset="2"/>
              <a:buChar char="n"/>
              <a:defRPr sz="3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7361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86" y="948906"/>
            <a:ext cx="9746088" cy="742416"/>
          </a:xfrm>
          <a:prstGeom prst="rect">
            <a:avLst/>
          </a:prstGeom>
        </p:spPr>
        <p:txBody>
          <a:bodyPr anchor="b"/>
          <a:lstStyle>
            <a:lvl1pPr>
              <a:defRPr lang="en-US" dirty="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386" y="1828800"/>
            <a:ext cx="9746088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>
              <a:lnSpc>
                <a:spcPct val="120000"/>
              </a:lnSpc>
              <a:buFont typeface="微软雅黑" panose="020B0503020204020204" pitchFamily="34" charset="-122"/>
              <a:buChar char="▪"/>
              <a:defRPr sz="3600"/>
            </a:lvl1pPr>
            <a:lvl2pPr marL="541338" indent="-266700">
              <a:lnSpc>
                <a:spcPct val="120000"/>
              </a:lnSpc>
              <a:buFont typeface="微软雅黑" panose="020B0503020204020204" pitchFamily="34" charset="-122"/>
              <a:buChar char="▫"/>
              <a:defRPr sz="3200"/>
            </a:lvl2pPr>
            <a:lvl3pPr marL="804863" indent="-257175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3pPr>
            <a:lvl4pPr marL="1074738" indent="-252413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4pPr>
            <a:lvl5pPr marL="1346200" indent="-249238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03148"/>
            <a:ext cx="207034" cy="11881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文本占位符 8"/>
          <p:cNvSpPr>
            <a:spLocks noGrp="1"/>
          </p:cNvSpPr>
          <p:nvPr>
            <p:ph type="body" sz="quarter" idx="13" hasCustomPrompt="1"/>
          </p:nvPr>
        </p:nvSpPr>
        <p:spPr>
          <a:xfrm>
            <a:off x="822325" y="503149"/>
            <a:ext cx="9745413" cy="4048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单击此处添加副标题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386" y="948906"/>
            <a:ext cx="9746088" cy="742416"/>
          </a:xfrm>
          <a:prstGeom prst="rect">
            <a:avLst/>
          </a:prstGeom>
        </p:spPr>
        <p:txBody>
          <a:bodyPr anchor="b"/>
          <a:lstStyle>
            <a:lvl1pPr>
              <a:defRPr lang="en-US" dirty="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386" y="1828800"/>
            <a:ext cx="9746088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69875" indent="-269875">
              <a:lnSpc>
                <a:spcPct val="120000"/>
              </a:lnSpc>
              <a:buFont typeface="微软雅黑" panose="020B0503020204020204" pitchFamily="34" charset="-122"/>
              <a:buChar char="▪"/>
              <a:defRPr sz="3600"/>
            </a:lvl1pPr>
            <a:lvl2pPr marL="541338" indent="-266700">
              <a:lnSpc>
                <a:spcPct val="120000"/>
              </a:lnSpc>
              <a:buFont typeface="微软雅黑" panose="020B0503020204020204" pitchFamily="34" charset="-122"/>
              <a:buChar char="▫"/>
              <a:defRPr sz="3200"/>
            </a:lvl2pPr>
            <a:lvl3pPr marL="804863" indent="-257175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3pPr>
            <a:lvl4pPr marL="1074738" indent="-252413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4pPr>
            <a:lvl5pPr marL="1346200" indent="-249238">
              <a:lnSpc>
                <a:spcPct val="120000"/>
              </a:lnSpc>
              <a:buFont typeface="微软雅黑" panose="020B0503020204020204" pitchFamily="34" charset="-122"/>
              <a:buChar char="◦"/>
              <a:defRPr sz="2800"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503148"/>
            <a:ext cx="207034" cy="11881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3148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023292"/>
            <a:ext cx="12192000" cy="834708"/>
          </a:xfrm>
          <a:prstGeom prst="rect">
            <a:avLst/>
          </a:prstGeom>
          <a:solidFill>
            <a:srgbClr val="333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171" y="6023295"/>
            <a:ext cx="9982200" cy="83470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02329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zh-CN"/>
              <a:t>2017.1.2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2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51" r:id="rId2"/>
    <p:sldLayoutId id="2147483842" r:id="rId3"/>
    <p:sldLayoutId id="2147483850" r:id="rId4"/>
    <p:sldLayoutId id="2147483843" r:id="rId5"/>
    <p:sldLayoutId id="2147483847" r:id="rId6"/>
    <p:sldLayoutId id="2147483849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600" dirty="0"/>
              <a:t>如何举办</a:t>
            </a:r>
            <a:r>
              <a:rPr lang="en-US" altLang="zh-CN" sz="6600" dirty="0"/>
              <a:t>4k</a:t>
            </a:r>
            <a:r>
              <a:rPr lang="zh-CN" altLang="en-US" sz="6600" dirty="0"/>
              <a:t>人的大比赛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err="1"/>
              <a:t>Hackergame</a:t>
            </a:r>
            <a:r>
              <a:rPr lang="en-US" altLang="zh-CN" dirty="0"/>
              <a:t> 2022 </a:t>
            </a:r>
            <a:r>
              <a:rPr lang="zh-CN" altLang="en-US" dirty="0"/>
              <a:t>经验分享</a:t>
            </a:r>
          </a:p>
        </p:txBody>
      </p:sp>
    </p:spTree>
    <p:extLst>
      <p:ext uri="{BB962C8B-B14F-4D97-AF65-F5344CB8AC3E}">
        <p14:creationId xmlns:p14="http://schemas.microsoft.com/office/powerpoint/2010/main" val="2510164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8BC7DE-BE2F-4A10-83E7-ADFCBD410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题目质量？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60F4C-6891-423A-AA66-2C2AAA613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制定验题标准，指定同学负责测试</a:t>
            </a:r>
            <a:endParaRPr lang="en-US" altLang="zh-CN" dirty="0"/>
          </a:p>
          <a:p>
            <a:pPr lvl="1"/>
            <a:r>
              <a:rPr lang="zh-CN" altLang="en-US" dirty="0"/>
              <a:t>哪些因素更重要？</a:t>
            </a:r>
            <a:endParaRPr lang="en-US" altLang="zh-CN" dirty="0"/>
          </a:p>
          <a:p>
            <a:r>
              <a:rPr lang="zh-CN" altLang="en-US" dirty="0"/>
              <a:t>建立出题表，维护题目状态</a:t>
            </a:r>
            <a:endParaRPr lang="en-US" altLang="zh-CN" dirty="0"/>
          </a:p>
          <a:p>
            <a:pPr lvl="1"/>
            <a:r>
              <a:rPr lang="zh-CN" altLang="en-US" dirty="0"/>
              <a:t>编写进度、是否通过验题</a:t>
            </a:r>
            <a:endParaRPr lang="en-US" altLang="zh-CN" dirty="0"/>
          </a:p>
          <a:p>
            <a:r>
              <a:rPr lang="zh-CN" altLang="en-US" dirty="0"/>
              <a:t>理论上在测试平台通过所有测试才能上线</a:t>
            </a:r>
          </a:p>
        </p:txBody>
      </p:sp>
    </p:spTree>
    <p:extLst>
      <p:ext uri="{BB962C8B-B14F-4D97-AF65-F5344CB8AC3E}">
        <p14:creationId xmlns:p14="http://schemas.microsoft.com/office/powerpoint/2010/main" val="1378484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8B866F4F-5C26-4B6B-AC62-62DD0BAE1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平台相关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7D5B0A7-B595-43D7-B152-E37282EDAE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68393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6A4E67-E06D-4880-85FE-ACB318255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如何搭建平台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BE9A629-A4F4-4A9C-9852-2478D1DC0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trike="sngStrike" dirty="0"/>
              <a:t>直接抄作业：</a:t>
            </a:r>
            <a:r>
              <a:rPr lang="en-US" altLang="zh-CN" strike="sngStrike" dirty="0" err="1"/>
              <a:t>ustclug</a:t>
            </a:r>
            <a:r>
              <a:rPr lang="en-US" altLang="zh-CN" strike="sngStrike" dirty="0"/>
              <a:t>/</a:t>
            </a:r>
            <a:r>
              <a:rPr lang="en-US" altLang="zh-CN" strike="sngStrike" dirty="0" err="1"/>
              <a:t>hackergame</a:t>
            </a:r>
            <a:endParaRPr lang="en-US" altLang="zh-CN" strike="sngStrike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75D733B-63D2-46E8-AC6B-762AF0A360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062" y="2584320"/>
            <a:ext cx="6254735" cy="373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66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64184854-A931-4936-8A9B-D77A448F7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活动组织相关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054788F-41FD-4FA9-8C40-C5E66DC5D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经费、宣传</a:t>
            </a:r>
          </a:p>
        </p:txBody>
      </p:sp>
    </p:spTree>
    <p:extLst>
      <p:ext uri="{BB962C8B-B14F-4D97-AF65-F5344CB8AC3E}">
        <p14:creationId xmlns:p14="http://schemas.microsoft.com/office/powerpoint/2010/main" val="1710601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79C0A4-6FA7-4ACB-BA3F-3D9C15937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经费问题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2B5C73D-762B-41FF-88E6-781C7C2E6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主要花费在奖品上</a:t>
            </a:r>
            <a:endParaRPr lang="en-US" altLang="zh-CN" dirty="0"/>
          </a:p>
          <a:p>
            <a:r>
              <a:rPr lang="zh-CN" altLang="en-US" dirty="0"/>
              <a:t>找学院赞助</a:t>
            </a:r>
            <a:endParaRPr lang="en-US" altLang="zh-CN" dirty="0"/>
          </a:p>
          <a:p>
            <a:r>
              <a:rPr lang="zh-CN" altLang="en-US" dirty="0"/>
              <a:t>社团活动报销</a:t>
            </a:r>
            <a:endParaRPr lang="en-US" altLang="zh-CN" dirty="0"/>
          </a:p>
          <a:p>
            <a:endParaRPr lang="en-US" altLang="zh-CN" dirty="0"/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6E59BCB0-A500-4C88-A525-DBD2426281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305910"/>
              </p:ext>
            </p:extLst>
          </p:nvPr>
        </p:nvGraphicFramePr>
        <p:xfrm>
          <a:off x="5695430" y="2122355"/>
          <a:ext cx="3635375" cy="2613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987480" imgH="1428750" progId="Excel.Sheet.12">
                  <p:embed/>
                </p:oleObj>
              </mc:Choice>
              <mc:Fallback>
                <p:oleObj name="Worksheet" r:id="rId3" imgW="1987480" imgH="14287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95430" y="2122355"/>
                        <a:ext cx="3635375" cy="26132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4419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BACBE3-2142-4F94-8897-14BC98B79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如何宣传？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24E330-5057-4616-BA1C-FB8E9AB80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/>
              <a:t>提前准备全平台宣传文案</a:t>
            </a:r>
            <a:endParaRPr lang="en-US" altLang="zh-CN" dirty="0"/>
          </a:p>
          <a:p>
            <a:pPr lvl="1"/>
            <a:r>
              <a:rPr lang="en-US" altLang="zh-CN" dirty="0"/>
              <a:t>QQ</a:t>
            </a:r>
            <a:r>
              <a:rPr lang="zh-CN" altLang="en-US" dirty="0"/>
              <a:t>公告、微信公众号、</a:t>
            </a:r>
            <a:r>
              <a:rPr lang="en-US" altLang="zh-CN" dirty="0"/>
              <a:t>QQ</a:t>
            </a:r>
            <a:r>
              <a:rPr lang="zh-CN" altLang="en-US" dirty="0"/>
              <a:t>空间、邮件列表</a:t>
            </a:r>
            <a:r>
              <a:rPr lang="en-US" altLang="zh-CN" dirty="0"/>
              <a:t>……</a:t>
            </a:r>
          </a:p>
          <a:p>
            <a:r>
              <a:rPr lang="zh-CN" altLang="en-US" dirty="0"/>
              <a:t>尽早设计海报，明确海报元素</a:t>
            </a:r>
            <a:endParaRPr lang="en-US" altLang="zh-CN" dirty="0"/>
          </a:p>
          <a:p>
            <a:pPr lvl="1"/>
            <a:r>
              <a:rPr lang="zh-CN" altLang="en-US" dirty="0"/>
              <a:t>找会一点的同学或者干脆外包</a:t>
            </a:r>
            <a:endParaRPr lang="en-US" altLang="zh-CN" dirty="0"/>
          </a:p>
          <a:p>
            <a:r>
              <a:rPr lang="zh-CN" altLang="en-US" dirty="0"/>
              <a:t>纪念衫征集、转发抽奖</a:t>
            </a:r>
            <a:endParaRPr lang="en-US" altLang="zh-CN" dirty="0"/>
          </a:p>
          <a:p>
            <a:pPr lvl="1"/>
            <a:r>
              <a:rPr lang="zh-CN" altLang="en-US" dirty="0"/>
              <a:t>意料之外的折磨</a:t>
            </a:r>
            <a:endParaRPr lang="en-US" altLang="zh-CN" dirty="0"/>
          </a:p>
          <a:p>
            <a:r>
              <a:rPr lang="zh-CN" altLang="en-US" dirty="0"/>
              <a:t>多轮宣传</a:t>
            </a:r>
          </a:p>
        </p:txBody>
      </p:sp>
    </p:spTree>
    <p:extLst>
      <p:ext uri="{BB962C8B-B14F-4D97-AF65-F5344CB8AC3E}">
        <p14:creationId xmlns:p14="http://schemas.microsoft.com/office/powerpoint/2010/main" val="3717936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B76F92-48B7-4D2C-98FA-39F71642A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为什么不想再做纪念衫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2C7719E-0E94-41CD-895A-DB69E19B5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2022 </a:t>
            </a:r>
            <a:r>
              <a:rPr lang="zh-CN" altLang="en-US" dirty="0"/>
              <a:t>年的纪念衫来源于全网征稿，收集、投票、制作，导致颁奖拖延许久</a:t>
            </a:r>
            <a:endParaRPr lang="en-US" altLang="zh-CN" dirty="0"/>
          </a:p>
          <a:p>
            <a:r>
              <a:rPr lang="zh-CN" altLang="en-US" dirty="0"/>
              <a:t>除去设计和制作，统计尺码和报销也带来了许多麻烦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62903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A7DA4FF3-CE71-446F-8BA3-18341179F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2921" y="1592630"/>
            <a:ext cx="3919778" cy="326738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2151D59-399A-43B9-9692-F18C405F1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448" y="419542"/>
            <a:ext cx="5519958" cy="27599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69EDBCB-E739-4002-B2CC-E2EAA453A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4289" y="3179521"/>
            <a:ext cx="4538778" cy="346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17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未入选">
            <a:hlinkClick r:id="" action="ppaction://media"/>
            <a:extLst>
              <a:ext uri="{FF2B5EF4-FFF2-40B4-BE49-F238E27FC236}">
                <a16:creationId xmlns:a16="http://schemas.microsoft.com/office/drawing/2014/main" id="{ADA85A42-3598-46CF-B429-A9AA34FCCB8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4574" y="851928"/>
            <a:ext cx="8242593" cy="5827431"/>
          </a:xfr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BEFB0A0-8C09-4371-91E1-F463313D2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彩蛋：未入选纪念衫一览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8D326DF-084A-4E5E-87E0-5E85D978D8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386" y="3317610"/>
            <a:ext cx="896065" cy="89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28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谢谢</a:t>
            </a:r>
            <a:r>
              <a:rPr lang="en-US" altLang="zh-CN"/>
              <a:t>	</a:t>
            </a:r>
            <a:r>
              <a:rPr lang="zh-CN" altLang="en-US"/>
              <a:t>！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61201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A0BB9-DAD0-4E98-95FB-BA54F69EB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800" dirty="0" err="1"/>
              <a:t>Hackergame</a:t>
            </a:r>
            <a:r>
              <a:rPr lang="en-US" altLang="zh-CN" sz="4800" dirty="0"/>
              <a:t> 2022</a:t>
            </a:r>
            <a:br>
              <a:rPr lang="en-US" altLang="zh-CN" sz="4800" dirty="0"/>
            </a:br>
            <a:r>
              <a:rPr lang="en-US" altLang="zh-CN" sz="2400" dirty="0"/>
              <a:t>2022/10/22~2022/10/29</a:t>
            </a:r>
            <a:endParaRPr lang="zh-CN" altLang="en-US" sz="4800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A37BA23-90AD-4451-B25F-05854AE666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sz="2000" b="1" dirty="0"/>
              <a:t>hack.lug.ustc.edu.cn</a:t>
            </a:r>
          </a:p>
          <a:p>
            <a:r>
              <a:rPr lang="zh-CN" altLang="en-US" sz="2000" dirty="0"/>
              <a:t>超过 </a:t>
            </a:r>
            <a:r>
              <a:rPr lang="en-US" altLang="zh-CN" sz="2000" dirty="0"/>
              <a:t>4500 </a:t>
            </a:r>
            <a:r>
              <a:rPr lang="zh-CN" altLang="en-US" sz="2000" dirty="0"/>
              <a:t>名选手注册</a:t>
            </a:r>
            <a:endParaRPr lang="en-US" altLang="zh-CN" sz="2000" dirty="0"/>
          </a:p>
          <a:p>
            <a:r>
              <a:rPr lang="en-US" altLang="zh-CN" sz="2000" dirty="0"/>
              <a:t>10+ </a:t>
            </a:r>
            <a:r>
              <a:rPr lang="zh-CN" altLang="en-US" sz="2000" dirty="0"/>
              <a:t>协办高校</a:t>
            </a:r>
            <a:endParaRPr lang="en-US" altLang="zh-CN" sz="2000" dirty="0"/>
          </a:p>
          <a:p>
            <a:r>
              <a:rPr lang="zh-CN" altLang="en-US" sz="2000" strike="sngStrike" dirty="0"/>
              <a:t>黑客玩的游戏？</a:t>
            </a:r>
            <a:endParaRPr lang="en-US" altLang="zh-CN" sz="2000" strike="sngStrike" dirty="0"/>
          </a:p>
          <a:p>
            <a:r>
              <a:rPr lang="zh-CN" altLang="en-US" sz="2000" dirty="0"/>
              <a:t>萌新友好！</a:t>
            </a:r>
            <a:endParaRPr lang="en-US" altLang="zh-CN" sz="2000" dirty="0"/>
          </a:p>
          <a:p>
            <a:r>
              <a:rPr lang="zh-CN" altLang="en-US" sz="2000" dirty="0"/>
              <a:t>提高信息安全能力</a:t>
            </a:r>
            <a:endParaRPr lang="en-US" altLang="zh-CN" sz="2000" dirty="0"/>
          </a:p>
          <a:p>
            <a:r>
              <a:rPr lang="zh-CN" altLang="en-US" sz="2000" dirty="0"/>
              <a:t>丰富各种小知识</a:t>
            </a:r>
            <a:endParaRPr lang="en-US" altLang="zh-CN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6CC100F-BCE1-4E90-92EA-9CC9FF88B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989" y="1915160"/>
            <a:ext cx="5081079" cy="384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38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E2EE2C1C-69E6-4162-B00F-438A191BE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时间线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0E8A24A4-82D3-4C51-BFF2-1D2082A18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CN" altLang="en-US" dirty="0"/>
              <a:t>前期（暑假</a:t>
            </a:r>
            <a:r>
              <a:rPr lang="en-US" altLang="zh-CN" dirty="0"/>
              <a:t>-10</a:t>
            </a:r>
            <a:r>
              <a:rPr lang="zh-CN" altLang="en-US" dirty="0"/>
              <a:t>月）：拉人、出题</a:t>
            </a:r>
            <a:endParaRPr lang="en-US" altLang="zh-CN" dirty="0"/>
          </a:p>
          <a:p>
            <a:r>
              <a:rPr lang="zh-CN" altLang="en-US" dirty="0"/>
              <a:t>赛前（</a:t>
            </a:r>
            <a:r>
              <a:rPr lang="en-US" altLang="zh-CN" dirty="0"/>
              <a:t>10</a:t>
            </a:r>
            <a:r>
              <a:rPr lang="zh-CN" altLang="en-US" dirty="0"/>
              <a:t>月</a:t>
            </a:r>
            <a:r>
              <a:rPr lang="en-US" altLang="zh-CN" dirty="0"/>
              <a:t>-</a:t>
            </a:r>
            <a:r>
              <a:rPr lang="zh-CN" altLang="en-US" dirty="0"/>
              <a:t>赛前）：测试、验题；外联，宣传</a:t>
            </a:r>
          </a:p>
          <a:p>
            <a:r>
              <a:rPr lang="zh-CN" altLang="en-US" dirty="0"/>
              <a:t>赛中：维持秩序、保持响应</a:t>
            </a:r>
          </a:p>
          <a:p>
            <a:r>
              <a:rPr lang="zh-CN" altLang="en-US" dirty="0"/>
              <a:t>赛后：成绩认证、收尾工作</a:t>
            </a:r>
            <a:endParaRPr lang="en-US" altLang="zh-CN" dirty="0"/>
          </a:p>
          <a:p>
            <a:pPr marL="0" indent="0" algn="ctr">
              <a:buNone/>
            </a:pPr>
            <a:r>
              <a:rPr lang="zh-CN" altLang="en-US" strike="sngStrike" dirty="0"/>
              <a:t>理解了吗，实践一下</a:t>
            </a:r>
            <a:r>
              <a:rPr lang="en-US" altLang="zh-CN" strike="sngStrike" dirty="0"/>
              <a:t>?</a:t>
            </a:r>
            <a:endParaRPr lang="zh-CN" altLang="en-US" strike="sngStrike" dirty="0"/>
          </a:p>
          <a:p>
            <a:endParaRPr lang="en-US" altLang="zh-CN" b="1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721A424-2169-42DF-B64C-868C99E96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301" y="4455409"/>
            <a:ext cx="154305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371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176EEF-93A3-4B3F-AF3A-08766CB87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实际操作中会遇到许多问题</a:t>
            </a:r>
            <a:r>
              <a:rPr lang="en-US" altLang="zh-CN" dirty="0"/>
              <a:t>……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825C098-37CB-49A5-8594-1D295D8AD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哪去请这么多出题人？</a:t>
            </a:r>
            <a:endParaRPr lang="en-US" altLang="zh-CN" dirty="0"/>
          </a:p>
          <a:p>
            <a:r>
              <a:rPr lang="zh-CN" altLang="en-US" dirty="0"/>
              <a:t>没时间搭建自己的平台？</a:t>
            </a:r>
            <a:endParaRPr lang="en-US" altLang="zh-CN" dirty="0"/>
          </a:p>
          <a:p>
            <a:r>
              <a:rPr lang="zh-CN" altLang="en-US" dirty="0"/>
              <a:t>办比赛要准备多少钱？花在哪了？没钱怎么办？</a:t>
            </a:r>
            <a:endParaRPr lang="en-US" altLang="zh-CN" dirty="0"/>
          </a:p>
          <a:p>
            <a:r>
              <a:rPr lang="zh-CN" altLang="en-US" dirty="0"/>
              <a:t>琐事太多，管理困难？</a:t>
            </a:r>
            <a:endParaRPr lang="en-US" altLang="zh-CN" dirty="0"/>
          </a:p>
          <a:p>
            <a:r>
              <a:rPr lang="en-US" altLang="zh-CN" dirty="0"/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837792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B98B3BF9-CB44-43EF-B39C-2C423AA0D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管理相关</a:t>
            </a:r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7D208B74-0B71-4DFF-B251-42BDE0929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内部管理、比赛秩序</a:t>
            </a:r>
          </a:p>
        </p:txBody>
      </p:sp>
    </p:spTree>
    <p:extLst>
      <p:ext uri="{BB962C8B-B14F-4D97-AF65-F5344CB8AC3E}">
        <p14:creationId xmlns:p14="http://schemas.microsoft.com/office/powerpoint/2010/main" val="3536851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B0FEFA-F6C5-4AFD-9DAE-6F784058A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内部管理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98E330-11FA-42C6-BC7C-E0B1D6F78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dirty="0"/>
              <a:t>明确分工</a:t>
            </a:r>
            <a:endParaRPr lang="en-US" altLang="zh-CN" dirty="0"/>
          </a:p>
          <a:p>
            <a:pPr lvl="1"/>
            <a:r>
              <a:rPr lang="zh-CN" altLang="en-US" dirty="0"/>
              <a:t>总策划、出题主催、宣传、运维、裁判、外联</a:t>
            </a:r>
            <a:endParaRPr lang="en-US" altLang="zh-CN" dirty="0"/>
          </a:p>
          <a:p>
            <a:pPr lvl="1"/>
            <a:r>
              <a:rPr lang="zh-CN" altLang="en-US" dirty="0"/>
              <a:t>总策划保持高响应，哪里锅了联系对应负责人</a:t>
            </a:r>
            <a:endParaRPr lang="en-US" altLang="zh-CN" dirty="0"/>
          </a:p>
          <a:p>
            <a:r>
              <a:rPr lang="zh-CN" altLang="en-US" dirty="0"/>
              <a:t>隔离消息</a:t>
            </a:r>
            <a:endParaRPr lang="en-US" altLang="zh-CN" dirty="0"/>
          </a:p>
          <a:p>
            <a:pPr lvl="1"/>
            <a:r>
              <a:rPr lang="en-US" altLang="zh-CN" dirty="0"/>
              <a:t>2022 </a:t>
            </a:r>
            <a:r>
              <a:rPr lang="zh-CN" altLang="en-US" dirty="0"/>
              <a:t>年不同分工使用不同的 </a:t>
            </a:r>
            <a:r>
              <a:rPr lang="en-US" altLang="zh-CN" dirty="0"/>
              <a:t>Slack Channel</a:t>
            </a:r>
          </a:p>
          <a:p>
            <a:pPr lvl="1"/>
            <a:r>
              <a:rPr lang="en-US" altLang="zh-CN" dirty="0"/>
              <a:t>Thread </a:t>
            </a:r>
            <a:r>
              <a:rPr lang="zh-CN" altLang="en-US" dirty="0"/>
              <a:t>功能方便申诉处理和消息通知</a:t>
            </a:r>
            <a:endParaRPr lang="en-US" altLang="zh-CN" dirty="0"/>
          </a:p>
          <a:p>
            <a:pPr lvl="1"/>
            <a:r>
              <a:rPr lang="zh-CN" altLang="en-US" strike="sngStrike" dirty="0"/>
              <a:t>但 </a:t>
            </a:r>
            <a:r>
              <a:rPr lang="en-US" altLang="zh-CN" strike="sngStrike" dirty="0"/>
              <a:t>Slack </a:t>
            </a:r>
            <a:r>
              <a:rPr lang="zh-CN" altLang="en-US" strike="sngStrike" dirty="0"/>
              <a:t>三个月后按人头收费，坏耶</a:t>
            </a:r>
            <a:endParaRPr lang="en-US" altLang="zh-CN" strike="sngStrike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9434B32-5AC2-4B23-976C-E09F4B9BC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786" y="399671"/>
            <a:ext cx="6215531" cy="464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76DEE3-5573-4EE3-A52F-6BED1A19C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如何维持比赛秩序？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5936F0-D12B-4A1C-B556-A5E1D8098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明确参赛须知</a:t>
            </a:r>
            <a:endParaRPr lang="en-US" altLang="zh-CN" dirty="0"/>
          </a:p>
          <a:p>
            <a:r>
              <a:rPr lang="zh-CN" altLang="en-US" dirty="0"/>
              <a:t>比赛问题通过邮件询问</a:t>
            </a:r>
            <a:endParaRPr lang="en-US" altLang="zh-CN" dirty="0"/>
          </a:p>
          <a:p>
            <a:r>
              <a:rPr lang="zh-CN" altLang="en-US" dirty="0"/>
              <a:t>交流群轮流值班</a:t>
            </a:r>
            <a:endParaRPr lang="en-US" altLang="zh-CN" dirty="0"/>
          </a:p>
          <a:p>
            <a:pPr lvl="1"/>
            <a:r>
              <a:rPr lang="zh-CN" altLang="en-US" dirty="0"/>
              <a:t>深夜禁言、撤回敏感信息</a:t>
            </a:r>
            <a:endParaRPr lang="en-US" altLang="zh-CN" dirty="0"/>
          </a:p>
          <a:p>
            <a:r>
              <a:rPr lang="zh-CN" altLang="en-US" dirty="0"/>
              <a:t>每晚封禁可疑提交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00919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CD009090-7140-4AA3-B10E-A83BFFA2C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出题相关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355A8F6-FAF0-4C7F-A558-9B05765778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出题人、题目质量</a:t>
            </a:r>
          </a:p>
        </p:txBody>
      </p:sp>
    </p:spTree>
    <p:extLst>
      <p:ext uri="{BB962C8B-B14F-4D97-AF65-F5344CB8AC3E}">
        <p14:creationId xmlns:p14="http://schemas.microsoft.com/office/powerpoint/2010/main" val="2736728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4DE4E2-BA72-491B-85C1-92BC67557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去哪找出题人？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4C1515-D9EA-4166-A010-5F81B3FE9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往届学长学姐</a:t>
            </a:r>
            <a:endParaRPr lang="en-US" altLang="zh-CN" dirty="0"/>
          </a:p>
          <a:p>
            <a:r>
              <a:rPr lang="zh-CN" altLang="en-US" dirty="0"/>
              <a:t>中科大 </a:t>
            </a:r>
            <a:r>
              <a:rPr lang="en-US" altLang="zh-CN" dirty="0"/>
              <a:t>NEBULA </a:t>
            </a:r>
            <a:r>
              <a:rPr lang="zh-CN" altLang="en-US" dirty="0"/>
              <a:t>成员</a:t>
            </a:r>
            <a:endParaRPr lang="en-US" altLang="zh-CN" dirty="0"/>
          </a:p>
          <a:p>
            <a:r>
              <a:rPr lang="zh-CN" altLang="en-US" dirty="0"/>
              <a:t>往届 </a:t>
            </a:r>
            <a:r>
              <a:rPr lang="en-US" altLang="zh-CN" dirty="0" err="1"/>
              <a:t>Hackergame</a:t>
            </a:r>
            <a:r>
              <a:rPr lang="en-US" altLang="zh-CN" dirty="0"/>
              <a:t> </a:t>
            </a:r>
            <a:r>
              <a:rPr lang="zh-CN" altLang="en-US" dirty="0"/>
              <a:t>高分选手</a:t>
            </a:r>
            <a:endParaRPr lang="en-US" altLang="zh-CN" dirty="0"/>
          </a:p>
          <a:p>
            <a:r>
              <a:rPr lang="zh-CN" altLang="en-US" dirty="0"/>
              <a:t>可以信任的熟人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720578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自定义 1">
      <a:dk1>
        <a:srgbClr val="3F3F3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微软雅黑">
      <a:majorFont>
        <a:latin typeface="微软雅黑 bold"/>
        <a:ea typeface="微软雅黑 bold"/>
        <a:cs typeface=""/>
      </a:majorFont>
      <a:minorFont>
        <a:latin typeface="微软雅黑"/>
        <a:ea typeface="微软雅黑"/>
        <a:cs typeface="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467</Words>
  <Application>Microsoft Office PowerPoint</Application>
  <PresentationFormat>宽屏</PresentationFormat>
  <Paragraphs>91</Paragraphs>
  <Slides>19</Slides>
  <Notes>18</Notes>
  <HiddenSlides>0</HiddenSlides>
  <MMClips>1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等线</vt:lpstr>
      <vt:lpstr>微软雅黑</vt:lpstr>
      <vt:lpstr>微软雅黑 bold</vt:lpstr>
      <vt:lpstr>Arial</vt:lpstr>
      <vt:lpstr>Wingdings</vt:lpstr>
      <vt:lpstr>Wingdings 2</vt:lpstr>
      <vt:lpstr>View</vt:lpstr>
      <vt:lpstr>Worksheet</vt:lpstr>
      <vt:lpstr>如何举办4k人的大比赛</vt:lpstr>
      <vt:lpstr>Hackergame 2022 2022/10/22~2022/10/29</vt:lpstr>
      <vt:lpstr>时间线</vt:lpstr>
      <vt:lpstr>实际操作中会遇到许多问题……</vt:lpstr>
      <vt:lpstr>管理相关</vt:lpstr>
      <vt:lpstr>内部管理</vt:lpstr>
      <vt:lpstr>如何维持比赛秩序？</vt:lpstr>
      <vt:lpstr>出题相关</vt:lpstr>
      <vt:lpstr>去哪找出题人？</vt:lpstr>
      <vt:lpstr>题目质量？</vt:lpstr>
      <vt:lpstr>平台相关</vt:lpstr>
      <vt:lpstr>如何搭建平台</vt:lpstr>
      <vt:lpstr>活动组织相关</vt:lpstr>
      <vt:lpstr>经费问题</vt:lpstr>
      <vt:lpstr>如何宣传？</vt:lpstr>
      <vt:lpstr>为什么不想再做纪念衫</vt:lpstr>
      <vt:lpstr>PowerPoint 演示文稿</vt:lpstr>
      <vt:lpstr>彩蛋：未入选纪念衫一览</vt:lpstr>
      <vt:lpstr>谢谢 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教务处PPT模板002</dc:title>
  <dc:creator>现代教育技术中心</dc:creator>
  <cp:lastModifiedBy>Yao Ge</cp:lastModifiedBy>
  <cp:revision>640</cp:revision>
  <dcterms:created xsi:type="dcterms:W3CDTF">2019-09-09T14:12:04Z</dcterms:created>
  <dcterms:modified xsi:type="dcterms:W3CDTF">2023-08-31T08:15:14Z</dcterms:modified>
</cp:coreProperties>
</file>